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9" r:id="rId14"/>
    <p:sldId id="268" r:id="rId15"/>
    <p:sldId id="302" r:id="rId16"/>
    <p:sldId id="269" r:id="rId17"/>
    <p:sldId id="270" r:id="rId18"/>
    <p:sldId id="301" r:id="rId19"/>
    <p:sldId id="271" r:id="rId20"/>
    <p:sldId id="272" r:id="rId21"/>
    <p:sldId id="273" r:id="rId22"/>
    <p:sldId id="303" r:id="rId23"/>
    <p:sldId id="274" r:id="rId24"/>
    <p:sldId id="275" r:id="rId25"/>
    <p:sldId id="276" r:id="rId26"/>
    <p:sldId id="300" r:id="rId27"/>
    <p:sldId id="277" r:id="rId28"/>
    <p:sldId id="278" r:id="rId29"/>
    <p:sldId id="304" r:id="rId30"/>
    <p:sldId id="279" r:id="rId31"/>
    <p:sldId id="280" r:id="rId32"/>
    <p:sldId id="282" r:id="rId33"/>
    <p:sldId id="281" r:id="rId34"/>
    <p:sldId id="283" r:id="rId35"/>
    <p:sldId id="284" r:id="rId36"/>
    <p:sldId id="285" r:id="rId37"/>
    <p:sldId id="305" r:id="rId38"/>
    <p:sldId id="286" r:id="rId39"/>
    <p:sldId id="287" r:id="rId40"/>
    <p:sldId id="288" r:id="rId41"/>
    <p:sldId id="289" r:id="rId42"/>
    <p:sldId id="306" r:id="rId43"/>
    <p:sldId id="290" r:id="rId44"/>
    <p:sldId id="291" r:id="rId45"/>
    <p:sldId id="292" r:id="rId46"/>
    <p:sldId id="293" r:id="rId47"/>
    <p:sldId id="307" r:id="rId48"/>
    <p:sldId id="294" r:id="rId49"/>
    <p:sldId id="295" r:id="rId50"/>
    <p:sldId id="296" r:id="rId51"/>
    <p:sldId id="308" r:id="rId52"/>
    <p:sldId id="297" r:id="rId53"/>
    <p:sldId id="29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8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78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1FE6B-747C-4BC8-9D28-FCDB316C3BAD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6B65A-9B72-4846-95AD-2B476D16C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8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8352-4D95-434A-8DA1-00CB9B666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E3E8F-31AF-4816-8AA5-B1729F659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40952-08FC-4253-B961-1D1AE195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FA89-A16C-4955-98E6-F327CF09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47926-F7C8-4963-A0C2-CC1E613B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5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323-CA5D-426A-AE5F-43CD8724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0291A-7F83-4DA5-80D5-4060D8B51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8710-1A7D-46DD-988F-C20540CB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29F10-2A3D-402B-AA41-70CFB76A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BB273-B2BD-47F5-B5C5-E0FAACC3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3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8C30C3-D0B8-4686-9538-46103A697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6DDCB-428A-4B3B-9BFF-4450ABCC8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4231-67CB-4C34-A151-6D0F0204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04082-221D-46C8-BA7A-B9E858C7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F87-9AFC-4F87-A615-FA08C69B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34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8B9F-2124-44E8-B6AB-31D6D1B9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9161-024C-42DD-A70F-988FEB07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38951-574B-4220-8F41-001D3A9AA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BC34-6B26-49C7-90BE-747521BF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BB94-E40D-4EB7-8668-42C55F68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3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5DAF-4C25-4F38-9F99-15746247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3F13A-D2A4-49F9-88DC-57C42B926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D0A26-C752-4147-B791-A93B432E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D46D-0928-4F12-AE85-81A53F04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F86E-8B2B-4BAC-B885-4B9D33D9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42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133D-80C9-43D6-A27B-02C36968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8D08-5A3B-479A-9D6E-85F2BB8D2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881F6-08F1-478C-81FC-3033539A3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19528-A8BB-4FC9-B687-D9971E8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CF9D2-41BB-48B2-9859-EDCC85E0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073CC-5F94-4897-AD57-7257A0E7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63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6A37-3616-48CF-B271-DF28DCEB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CC155-1955-48E0-8225-7A071672D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63DC3-FC06-4F1D-A63F-B5B3388EE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B7BD6-269D-4BDE-AE82-7C1AC1170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A3C80-9DBD-493F-AF42-7EE6F1E8B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072F1-CE0A-4B78-890C-9DE49EF6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AABAB-ECFC-469F-937D-3842BB44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E9CBA-1D1D-442C-B89C-A8435C0E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07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8DFC-23FE-4000-838C-9A1E8A58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980A2-BE67-40C0-B133-16CC4B6C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8BDE6-FE7B-4B7F-9D8A-E41E0373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334C9-BD2F-4354-BD8F-B4B216F4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70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83B23-FDAC-4D31-B46D-C6833F9B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A135F-0E0B-4797-8D4A-863006BC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75F03-B774-43C0-B4D7-974AD577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64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08A-B203-4B85-9BEC-207B9951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DFDB9-1C5F-4ED3-BA6F-FDFEF47D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29C6F-119B-470F-952E-39E64E7D4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006F8-2B10-410D-9EE1-78266B422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009CF-84C2-4F77-B547-15AA890F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0E0F2-3F9B-4BB8-936B-D3BF53DF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39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5FB8-99E9-422A-9BB0-88A2CEDF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F1556-108A-487E-B50A-8CF7B267E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6CB85-D14A-4F5E-B71B-721CA6B17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1B387-0571-4606-AEEE-0F4BB3D5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85C84-7B5A-4A3F-B0F6-52E211D7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D0B81-8913-420D-9B88-4A40DCED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53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A68DA-2321-4DFE-AF8D-63E010CD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2F6FB-CEC3-4D92-A554-8FA1429C7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CC3A8-5A22-4FAD-BFEA-83ACE17FA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5232E-B04B-4A60-90E9-84AEABB060FB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5C5C7-E40C-43E3-B204-9D1C2769E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52889-CB6B-4408-ADE7-079274536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7954-8D1C-4F5C-A200-0E0B687775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17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eb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DC248EA-D026-49E4-96C7-93B10749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9063"/>
            <a:ext cx="12192000" cy="8136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F43347-B55A-44CA-A86C-C65B85CA0402}"/>
              </a:ext>
            </a:extLst>
          </p:cNvPr>
          <p:cNvSpPr txBox="1"/>
          <p:nvPr/>
        </p:nvSpPr>
        <p:spPr>
          <a:xfrm>
            <a:off x="560670" y="2890391"/>
            <a:ext cx="11070659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400" b="1" dirty="0">
                <a:solidFill>
                  <a:schemeClr val="bg1"/>
                </a:solidFill>
                <a:latin typeface="Bahnschrift" panose="020B0502040204020203" pitchFamily="34" charset="0"/>
              </a:rPr>
              <a:t>Image Processing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3063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0EB4D-03BB-45A1-AD78-681F780B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88" y="2825159"/>
            <a:ext cx="3714750" cy="3286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77BF0-4E43-4714-88C3-2D9D7F58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70" y="2820327"/>
            <a:ext cx="4535242" cy="3290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DE766E-3FBD-4FF9-87AD-DE1D5570E516}"/>
              </a:ext>
            </a:extLst>
          </p:cNvPr>
          <p:cNvSpPr txBox="1"/>
          <p:nvPr/>
        </p:nvSpPr>
        <p:spPr>
          <a:xfrm>
            <a:off x="1090588" y="525294"/>
            <a:ext cx="10010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Bahnschrift" panose="020B0502040204020203" pitchFamily="34" charset="0"/>
              </a:rPr>
              <a:t>Essentially, for each alignment, the kernel's values are multiplied element-wise with the corresponding pixel values under the kernel, and the results are summed. </a:t>
            </a:r>
          </a:p>
          <a:p>
            <a:pPr algn="just"/>
            <a:endParaRPr lang="en-GB" sz="2000" dirty="0">
              <a:latin typeface="Bahnschrift" panose="020B0502040204020203" pitchFamily="34" charset="0"/>
            </a:endParaRPr>
          </a:p>
          <a:p>
            <a:pPr algn="just"/>
            <a:r>
              <a:rPr lang="en-GB" sz="2000" dirty="0">
                <a:latin typeface="Bahnschrift" panose="020B0502040204020203" pitchFamily="34" charset="0"/>
              </a:rPr>
              <a:t>This sum becomes the new value for the pixel under the kernel's centre.</a:t>
            </a:r>
          </a:p>
          <a:p>
            <a:pPr algn="just"/>
            <a:endParaRPr lang="en-GB" sz="2000" dirty="0">
              <a:latin typeface="Bahnschrift" panose="020B0502040204020203" pitchFamily="34" charset="0"/>
            </a:endParaRPr>
          </a:p>
          <a:p>
            <a:pPr algn="just"/>
            <a:r>
              <a:rPr lang="en-GB" sz="2000" dirty="0">
                <a:latin typeface="Bahnschrift" panose="020B0502040204020203" pitchFamily="34" charset="0"/>
              </a:rPr>
              <a:t>This operation is repeated for every pixel in the image, resulting in a new image that reflects the modifications intended by the kernel.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303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1AE0-12FB-4D31-8DB1-4D37073D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dirty="0">
                <a:latin typeface="Bahnschrift" panose="020B0502040204020203" pitchFamily="34" charset="0"/>
              </a:rPr>
              <a:t>We chose to write </a:t>
            </a:r>
            <a:r>
              <a:rPr lang="en-GB" sz="3600" b="1" dirty="0">
                <a:latin typeface="Bahnschrift" panose="020B0502040204020203" pitchFamily="34" charset="0"/>
              </a:rPr>
              <a:t>3</a:t>
            </a:r>
            <a:r>
              <a:rPr lang="en-GB" sz="3600" dirty="0">
                <a:latin typeface="Bahnschrift" panose="020B0502040204020203" pitchFamily="34" charset="0"/>
              </a:rPr>
              <a:t> convolution-based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CEB4-324C-4D38-A138-0486DE01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Mean Blur (Noise reduction/blurring)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Gaussian Blur (Image smoothing/blurring)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Sobel Edge Detection (Edge detection)</a:t>
            </a:r>
          </a:p>
        </p:txBody>
      </p:sp>
    </p:spTree>
    <p:extLst>
      <p:ext uri="{BB962C8B-B14F-4D97-AF65-F5344CB8AC3E}">
        <p14:creationId xmlns:p14="http://schemas.microsoft.com/office/powerpoint/2010/main" val="250820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Mean Blur </a:t>
            </a:r>
            <a:r>
              <a:rPr lang="en-GB" sz="2800" dirty="0">
                <a:latin typeface="Bahnschrift" panose="020B0502040204020203" pitchFamily="34" charset="0"/>
              </a:rPr>
              <a:t>(Also known as Box Blur)</a:t>
            </a:r>
            <a:endParaRPr lang="en-GB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35C9F-6B54-45D5-AFC6-6D1D69A80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168"/>
            <a:ext cx="4075889" cy="3209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5A194-FCDA-44AE-B7F3-34597C5A8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72" y="1994169"/>
            <a:ext cx="8305275" cy="31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9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Mean Blur?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058"/>
            <a:ext cx="10515600" cy="4137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Mean Blur is a simple image processing technique that reduces image detail and noise by replacing each pixel with the average value of its neighbours, including itself.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It does this by </a:t>
            </a:r>
            <a:r>
              <a:rPr lang="en-GB" sz="2600" b="1" u="sng" dirty="0">
                <a:latin typeface="Bahnschrift" panose="020B0502040204020203" pitchFamily="34" charset="0"/>
              </a:rPr>
              <a:t>convolving</a:t>
            </a:r>
            <a:r>
              <a:rPr lang="en-GB" sz="2600" dirty="0">
                <a:latin typeface="Bahnschrift" panose="020B0502040204020203" pitchFamily="34" charset="0"/>
              </a:rPr>
              <a:t> the image with a kernel where all values are equal, typically set to 1, and then dividing by the sum of the kernel values to get the average.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The result is a smoother image where sharp edges and fine details are blurred, making it useful for noise reduction and creating a softening effect.</a:t>
            </a:r>
          </a:p>
        </p:txBody>
      </p:sp>
    </p:spTree>
    <p:extLst>
      <p:ext uri="{BB962C8B-B14F-4D97-AF65-F5344CB8AC3E}">
        <p14:creationId xmlns:p14="http://schemas.microsoft.com/office/powerpoint/2010/main" val="84525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Mean Blur pseudocode: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745D7-0430-4FAD-8F83-5468AE466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655" y="1021329"/>
            <a:ext cx="11238690" cy="5613108"/>
          </a:xfrm>
        </p:spPr>
      </p:pic>
    </p:spTree>
    <p:extLst>
      <p:ext uri="{BB962C8B-B14F-4D97-AF65-F5344CB8AC3E}">
        <p14:creationId xmlns:p14="http://schemas.microsoft.com/office/powerpoint/2010/main" val="1568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Mean Blur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37" y="1344892"/>
            <a:ext cx="8255726" cy="5312804"/>
          </a:xfrm>
        </p:spPr>
      </p:pic>
    </p:spTree>
    <p:extLst>
      <p:ext uri="{BB962C8B-B14F-4D97-AF65-F5344CB8AC3E}">
        <p14:creationId xmlns:p14="http://schemas.microsoft.com/office/powerpoint/2010/main" val="57964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Now, let’s see it in action using our GUI application!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88584-584D-439E-8C90-8C911BF46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13" y="721357"/>
            <a:ext cx="8806774" cy="6057536"/>
          </a:xfrm>
        </p:spPr>
      </p:pic>
    </p:spTree>
    <p:extLst>
      <p:ext uri="{BB962C8B-B14F-4D97-AF65-F5344CB8AC3E}">
        <p14:creationId xmlns:p14="http://schemas.microsoft.com/office/powerpoint/2010/main" val="144717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FFA9-0961-461D-B32D-CA5CE163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Gaussian Blur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B163B-93D4-4153-87F9-199889416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9" y="2343860"/>
            <a:ext cx="3606349" cy="29841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C58A8-786D-4F32-9DC4-18F8743FD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78" y="2256397"/>
            <a:ext cx="8314183" cy="34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Gaussian Blur?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269"/>
            <a:ext cx="10515600" cy="4137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Bahnschrift" panose="020B0502040204020203" pitchFamily="34" charset="0"/>
              </a:rPr>
              <a:t>Gaussian Blur is an image processing technique that smooths an image by averaging pixel values with their neighbours, weighted according to a Gaussian distribution.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Bahnschrift" panose="020B0502040204020203" pitchFamily="34" charset="0"/>
              </a:rPr>
              <a:t>This method reduces image detail, producing a softer, blurrier image.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Bahnschrift" panose="020B0502040204020203" pitchFamily="34" charset="0"/>
              </a:rPr>
              <a:t>Unlike Mean Blur, which uses a uniform weighting for all neighbouring pixels, Gaussian Blur assigns greater weights to closer pixels, resulting in a more natural-looking blur that preserves edges better.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C6BDB-455A-4268-A123-22820788C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70" y="4059892"/>
            <a:ext cx="5770459" cy="27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81E4-FF52-44E9-84C7-7BE983C0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This is the mathematical formula for the Gaussian distribution function: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AAE35-077F-4753-8562-3F2F8254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67" y="1453043"/>
            <a:ext cx="10390065" cy="311021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F5BA91-FA18-4980-B977-CAF14B98B7B6}"/>
              </a:ext>
            </a:extLst>
          </p:cNvPr>
          <p:cNvCxnSpPr>
            <a:cxnSpLocks/>
          </p:cNvCxnSpPr>
          <p:nvPr/>
        </p:nvCxnSpPr>
        <p:spPr>
          <a:xfrm>
            <a:off x="4560425" y="1862258"/>
            <a:ext cx="2510037" cy="23578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5D6A9-6379-4B19-84CB-935D1DA13FDA}"/>
              </a:ext>
            </a:extLst>
          </p:cNvPr>
          <p:cNvCxnSpPr>
            <a:cxnSpLocks/>
          </p:cNvCxnSpPr>
          <p:nvPr/>
        </p:nvCxnSpPr>
        <p:spPr>
          <a:xfrm flipV="1">
            <a:off x="4477733" y="1806946"/>
            <a:ext cx="2592729" cy="24080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D8C13B-FD81-4AEC-AF20-E9082B056EC3}"/>
              </a:ext>
            </a:extLst>
          </p:cNvPr>
          <p:cNvCxnSpPr>
            <a:cxnSpLocks/>
          </p:cNvCxnSpPr>
          <p:nvPr/>
        </p:nvCxnSpPr>
        <p:spPr>
          <a:xfrm>
            <a:off x="9815332" y="2118167"/>
            <a:ext cx="486136" cy="381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375DE9-B149-4315-83DF-87019B029625}"/>
              </a:ext>
            </a:extLst>
          </p:cNvPr>
          <p:cNvCxnSpPr>
            <a:cxnSpLocks/>
          </p:cNvCxnSpPr>
          <p:nvPr/>
        </p:nvCxnSpPr>
        <p:spPr>
          <a:xfrm flipV="1">
            <a:off x="9815332" y="2118168"/>
            <a:ext cx="486136" cy="381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9CB4D2-EF14-4789-AC04-10DB0808A6CA}"/>
              </a:ext>
            </a:extLst>
          </p:cNvPr>
          <p:cNvSpPr txBox="1"/>
          <p:nvPr/>
        </p:nvSpPr>
        <p:spPr>
          <a:xfrm>
            <a:off x="555584" y="4966706"/>
            <a:ext cx="46298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Bahnschrift" panose="020B0502040204020203" pitchFamily="34" charset="0"/>
              </a:rPr>
              <a:t>The normalization coefficient is not needed as we normalize the kernel values by dividing by their sum.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03468-ECBE-4FEC-9FA0-3B836602E0A5}"/>
              </a:ext>
            </a:extLst>
          </p:cNvPr>
          <p:cNvSpPr txBox="1"/>
          <p:nvPr/>
        </p:nvSpPr>
        <p:spPr>
          <a:xfrm>
            <a:off x="7986531" y="4009262"/>
            <a:ext cx="4062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200" dirty="0">
                <a:latin typeface="Bahnschrift" panose="020B0502040204020203" pitchFamily="34" charset="0"/>
              </a:rPr>
              <a:t>μ</a:t>
            </a:r>
            <a:r>
              <a:rPr lang="en-GB" sz="2200" dirty="0">
                <a:latin typeface="Bahnschrift" panose="020B0502040204020203" pitchFamily="34" charset="0"/>
              </a:rPr>
              <a:t> = 0 as there is no meaningful mean value to use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C686D40-64B4-4DB7-9BD8-F0D51A045FC8}"/>
              </a:ext>
            </a:extLst>
          </p:cNvPr>
          <p:cNvCxnSpPr>
            <a:stCxn id="32" idx="3"/>
          </p:cNvCxnSpPr>
          <p:nvPr/>
        </p:nvCxnSpPr>
        <p:spPr>
          <a:xfrm flipV="1">
            <a:off x="5185458" y="4331252"/>
            <a:ext cx="629985" cy="118945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87C53B-0DB3-4B7B-9BD0-54DC01C3DA8C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0017889" y="2639369"/>
            <a:ext cx="40511" cy="13698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17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34D1E-2946-48C1-B841-12C433608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B8BBE4-5929-4D73-82A2-439AF07DB3F3}"/>
              </a:ext>
            </a:extLst>
          </p:cNvPr>
          <p:cNvSpPr/>
          <p:nvPr/>
        </p:nvSpPr>
        <p:spPr>
          <a:xfrm>
            <a:off x="0" y="0"/>
            <a:ext cx="7502236" cy="6858000"/>
          </a:xfrm>
          <a:prstGeom prst="rect">
            <a:avLst/>
          </a:prstGeom>
          <a:gradFill>
            <a:gsLst>
              <a:gs pos="2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F6160-E5D7-4A04-9D8D-7DB4A2ACC75B}"/>
              </a:ext>
            </a:extLst>
          </p:cNvPr>
          <p:cNvSpPr txBox="1"/>
          <p:nvPr/>
        </p:nvSpPr>
        <p:spPr>
          <a:xfrm>
            <a:off x="1280128" y="901327"/>
            <a:ext cx="382668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A passion project made 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09D1-526F-44CA-AFF5-DE471EE235AE}"/>
              </a:ext>
            </a:extLst>
          </p:cNvPr>
          <p:cNvSpPr txBox="1"/>
          <p:nvPr/>
        </p:nvSpPr>
        <p:spPr>
          <a:xfrm>
            <a:off x="252602" y="1538878"/>
            <a:ext cx="58817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AbdelRahman Rahal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221001443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B3F26-BAE9-44E0-95F9-BF1D290D8CB9}"/>
              </a:ext>
            </a:extLst>
          </p:cNvPr>
          <p:cNvSpPr txBox="1"/>
          <p:nvPr/>
        </p:nvSpPr>
        <p:spPr>
          <a:xfrm>
            <a:off x="252602" y="2716287"/>
            <a:ext cx="57102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Mahmoud </a:t>
            </a:r>
            <a:r>
              <a:rPr lang="en-GB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AbdelGelil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221001313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614B4-ABE2-40F7-B69F-2D0585E9C1C2}"/>
              </a:ext>
            </a:extLst>
          </p:cNvPr>
          <p:cNvSpPr txBox="1"/>
          <p:nvPr/>
        </p:nvSpPr>
        <p:spPr>
          <a:xfrm>
            <a:off x="192489" y="3897957"/>
            <a:ext cx="600196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Mohamed </a:t>
            </a:r>
            <a:r>
              <a:rPr lang="en-GB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AbdelRaouf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221001609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F69C1-1CF2-41B0-A412-516011A78BB3}"/>
              </a:ext>
            </a:extLst>
          </p:cNvPr>
          <p:cNvSpPr txBox="1"/>
          <p:nvPr/>
        </p:nvSpPr>
        <p:spPr>
          <a:xfrm>
            <a:off x="596445" y="5079627"/>
            <a:ext cx="519405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Nour </a:t>
            </a:r>
            <a:r>
              <a:rPr lang="en-GB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Elsharkawy</a:t>
            </a: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— 221001458</a:t>
            </a:r>
            <a:endParaRPr lang="en-GB" sz="2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1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Gaussian Blur pseudocode: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44A10C-2446-46F9-AC52-53E635992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7" y="1236277"/>
            <a:ext cx="11568046" cy="48635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84D7F8-5A4B-4E28-8427-7A02D078B7DF}"/>
              </a:ext>
            </a:extLst>
          </p:cNvPr>
          <p:cNvCxnSpPr>
            <a:cxnSpLocks/>
          </p:cNvCxnSpPr>
          <p:nvPr/>
        </p:nvCxnSpPr>
        <p:spPr>
          <a:xfrm flipH="1">
            <a:off x="10012102" y="943584"/>
            <a:ext cx="219918" cy="292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3F2A98-047F-4F92-A4C6-BE2647641357}"/>
              </a:ext>
            </a:extLst>
          </p:cNvPr>
          <p:cNvSpPr txBox="1"/>
          <p:nvPr/>
        </p:nvSpPr>
        <p:spPr>
          <a:xfrm>
            <a:off x="8958805" y="62213"/>
            <a:ext cx="303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" panose="020B0502040204020203" pitchFamily="34" charset="0"/>
              </a:rPr>
              <a:t>Fun fact: this is what photo editing apps like Photoshop refer to as “radius”. </a:t>
            </a:r>
            <a:r>
              <a:rPr lang="en-GB" dirty="0"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endParaRPr lang="en-GB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0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9" y="365126"/>
            <a:ext cx="11486483" cy="578458"/>
          </a:xfrm>
        </p:spPr>
        <p:txBody>
          <a:bodyPr>
            <a:noAutofit/>
          </a:bodyPr>
          <a:lstStyle/>
          <a:p>
            <a:r>
              <a:rPr lang="en-GB" sz="2800" dirty="0">
                <a:latin typeface="Bahnschrift" panose="020B0502040204020203" pitchFamily="34" charset="0"/>
              </a:rPr>
              <a:t>Gaussian Blur helper function (</a:t>
            </a:r>
            <a:r>
              <a:rPr lang="en-GB" sz="2800" dirty="0" err="1">
                <a:latin typeface="Bahnschrift" panose="020B0502040204020203" pitchFamily="34" charset="0"/>
              </a:rPr>
              <a:t>create_gaussian_kernel</a:t>
            </a:r>
            <a:r>
              <a:rPr lang="en-GB" sz="2800" dirty="0">
                <a:latin typeface="Bahnschrift" panose="020B0502040204020203" pitchFamily="34" charset="0"/>
              </a:rPr>
              <a:t>()) pseudocode: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84F38-2B3E-4D1B-B0D8-AF1F6F4D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1001342"/>
            <a:ext cx="11486483" cy="53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Gaussian Blur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44892"/>
            <a:ext cx="8168314" cy="5312804"/>
          </a:xfrm>
        </p:spPr>
      </p:pic>
    </p:spTree>
    <p:extLst>
      <p:ext uri="{BB962C8B-B14F-4D97-AF65-F5344CB8AC3E}">
        <p14:creationId xmlns:p14="http://schemas.microsoft.com/office/powerpoint/2010/main" val="2171375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Gaussian blur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0" y="587964"/>
            <a:ext cx="8881640" cy="6109030"/>
          </a:xfrm>
        </p:spPr>
      </p:pic>
    </p:spTree>
    <p:extLst>
      <p:ext uri="{BB962C8B-B14F-4D97-AF65-F5344CB8AC3E}">
        <p14:creationId xmlns:p14="http://schemas.microsoft.com/office/powerpoint/2010/main" val="193718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FFA9-0961-461D-B32D-CA5CE163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Sobel Edge Detection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A56A22-311F-4D65-94D2-150537F1F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44" y="3165053"/>
            <a:ext cx="8922311" cy="36061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029B5D-5B2A-4240-979D-CD0F6F8FD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2" y="1136228"/>
            <a:ext cx="43338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4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B7AD-08DD-491D-A798-C403B250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114"/>
            <a:ext cx="10515600" cy="1047771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First, what is edge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74BA-884A-49CB-8033-6943E979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482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GB" sz="2600" dirty="0">
                <a:latin typeface="Bahnschrift" panose="020B0502040204020203" pitchFamily="34" charset="0"/>
              </a:rPr>
              <a:t>Edge detection is a critical technique in image processing, machine vision, and computer vision, aimed at identifying the boundaries of objects within an image.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600" dirty="0">
                <a:latin typeface="Bahnschrift" panose="020B0502040204020203" pitchFamily="34" charset="0"/>
              </a:rPr>
              <a:t>These boundaries, referred to as edges, are characterized by sharp changes in image brightness or discontinuities in the image's intensity levels.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600" dirty="0">
                <a:latin typeface="Bahnschrift" panose="020B0502040204020203" pitchFamily="34" charset="0"/>
              </a:rPr>
              <a:t>Essentially, an edge represents the transition from one region of an image to another, marking the end of one object and the beginning of another.</a:t>
            </a:r>
          </a:p>
        </p:txBody>
      </p:sp>
    </p:spTree>
    <p:extLst>
      <p:ext uri="{BB962C8B-B14F-4D97-AF65-F5344CB8AC3E}">
        <p14:creationId xmlns:p14="http://schemas.microsoft.com/office/powerpoint/2010/main" val="3506486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B7AD-08DD-491D-A798-C403B250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8"/>
            <a:ext cx="10515600" cy="1047771"/>
          </a:xfrm>
        </p:spPr>
        <p:txBody>
          <a:bodyPr>
            <a:no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For Sobel Edge Detection, we have 2 operators (kernels)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74BA-884A-49CB-8033-6943E979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6"/>
            <a:ext cx="10515600" cy="386054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GB" sz="2400" dirty="0">
                <a:latin typeface="Bahnschrift" panose="020B0502040204020203" pitchFamily="34" charset="0"/>
              </a:rPr>
              <a:t>Sobel has 2 predefined operators (kernels) for each direction, x and 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dirty="0">
                <a:latin typeface="Bahnschrift" panose="020B0502040204020203" pitchFamily="34" charset="0"/>
              </a:rPr>
              <a:t>The convolution process is applied separately for each direction and the result is then calculated through the magnitude formula: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3D123-6329-4E4A-B8D3-977B6616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2" y="2038803"/>
            <a:ext cx="4333875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F0A0D-5BDE-4098-A165-18A06BC6E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35" y="5342396"/>
            <a:ext cx="4595328" cy="12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09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FC8D-9C89-49AE-952B-76E3FC38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83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Demonstration: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72975-C69D-4D54-B479-0CD13B41B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85" y="1195001"/>
            <a:ext cx="9159430" cy="5195896"/>
          </a:xfrm>
        </p:spPr>
      </p:pic>
    </p:spTree>
    <p:extLst>
      <p:ext uri="{BB962C8B-B14F-4D97-AF65-F5344CB8AC3E}">
        <p14:creationId xmlns:p14="http://schemas.microsoft.com/office/powerpoint/2010/main" val="190071999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97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Sobel Edge Detection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339" y="630671"/>
            <a:ext cx="9977322" cy="6151432"/>
          </a:xfrm>
        </p:spPr>
      </p:pic>
    </p:spTree>
    <p:extLst>
      <p:ext uri="{BB962C8B-B14F-4D97-AF65-F5344CB8AC3E}">
        <p14:creationId xmlns:p14="http://schemas.microsoft.com/office/powerpoint/2010/main" val="39774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Sobel Edge Detection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44892"/>
            <a:ext cx="8168314" cy="5312803"/>
          </a:xfrm>
        </p:spPr>
      </p:pic>
    </p:spTree>
    <p:extLst>
      <p:ext uri="{BB962C8B-B14F-4D97-AF65-F5344CB8AC3E}">
        <p14:creationId xmlns:p14="http://schemas.microsoft.com/office/powerpoint/2010/main" val="1246158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EB65-67B8-406A-828C-FF8A3057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99052"/>
            <a:ext cx="3932237" cy="976745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Bahnschrift" panose="020B0502040204020203" pitchFamily="34" charset="0"/>
              </a:rPr>
              <a:t>Why image processing?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8D052B-B366-44F3-AFD8-74C53AE1C5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0" t="-163" r="4547" b="163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F77B1-EF4D-4476-95F2-BE1ACD272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75797"/>
            <a:ext cx="3932237" cy="4509367"/>
          </a:xfrm>
        </p:spPr>
        <p:txBody>
          <a:bodyPr>
            <a:normAutofit fontScale="77500" lnSpcReduction="20000"/>
          </a:bodyPr>
          <a:lstStyle/>
          <a:p>
            <a:r>
              <a:rPr lang="en-GB" sz="2600" b="1" dirty="0">
                <a:latin typeface="Bahnschrift" panose="020B0502040204020203" pitchFamily="34" charset="0"/>
              </a:rPr>
              <a:t>Medical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Gamma-ray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X-Ray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Medical CT scans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UV imaging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Machine/Robot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Obstacle avoidance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Bahnschrift" panose="020B0502040204020203" pitchFamily="34" charset="0"/>
              </a:rPr>
              <a:t>Task execution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Photography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Video Processing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Pattern Recognition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Space Exploration</a:t>
            </a:r>
          </a:p>
          <a:p>
            <a:r>
              <a:rPr lang="en-GB" sz="2600" b="1" dirty="0">
                <a:latin typeface="Bahnschrift" panose="020B0502040204020203" pitchFamily="34" charset="0"/>
              </a:rPr>
              <a:t>Many </a:t>
            </a:r>
            <a:r>
              <a:rPr lang="en-GB" sz="2600" b="1" dirty="0" err="1">
                <a:latin typeface="Bahnschrift" panose="020B0502040204020203" pitchFamily="34" charset="0"/>
              </a:rPr>
              <a:t>many</a:t>
            </a:r>
            <a:r>
              <a:rPr lang="en-GB" sz="2600" b="1" dirty="0">
                <a:latin typeface="Bahnschrift" panose="020B0502040204020203" pitchFamily="34" charset="0"/>
              </a:rPr>
              <a:t> more…</a:t>
            </a:r>
          </a:p>
          <a:p>
            <a:endParaRPr lang="en-GB" sz="18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3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Sobel edge detection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180" y="587964"/>
            <a:ext cx="8881640" cy="6109029"/>
          </a:xfrm>
        </p:spPr>
      </p:pic>
    </p:spTree>
    <p:extLst>
      <p:ext uri="{BB962C8B-B14F-4D97-AF65-F5344CB8AC3E}">
        <p14:creationId xmlns:p14="http://schemas.microsoft.com/office/powerpoint/2010/main" val="262979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192C-D2E0-4538-814C-880C5DD1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Non-Convolution-Based Algorithms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50BD4-45AD-41A5-B15C-EB50EB6BC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992" y="1308323"/>
            <a:ext cx="9198016" cy="5432240"/>
          </a:xfrm>
        </p:spPr>
      </p:pic>
    </p:spTree>
    <p:extLst>
      <p:ext uri="{BB962C8B-B14F-4D97-AF65-F5344CB8AC3E}">
        <p14:creationId xmlns:p14="http://schemas.microsoft.com/office/powerpoint/2010/main" val="321820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CEB4-324C-4D38-A138-0486DE01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09"/>
            <a:ext cx="10515600" cy="13458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 dirty="0">
                <a:latin typeface="Bahnschrift" panose="020B0502040204020203" pitchFamily="34" charset="0"/>
              </a:rPr>
              <a:t>Non-convolution-based algorithms rely on other methods for processing images like using other mathematical transformations, statistical methods, or direct manipulation of pixel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88B37-2DDB-4D77-BEB5-733F34F2B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25" y="2091730"/>
            <a:ext cx="4669150" cy="44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3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1AE0-12FB-4D31-8DB1-4D37073D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dirty="0">
                <a:latin typeface="Bahnschrift" panose="020B0502040204020203" pitchFamily="34" charset="0"/>
              </a:rPr>
              <a:t>We chose to write </a:t>
            </a:r>
            <a:r>
              <a:rPr lang="en-GB" sz="3600" b="1" dirty="0">
                <a:latin typeface="Bahnschrift" panose="020B0502040204020203" pitchFamily="34" charset="0"/>
              </a:rPr>
              <a:t>3</a:t>
            </a:r>
            <a:r>
              <a:rPr lang="en-GB" sz="3600" dirty="0">
                <a:latin typeface="Bahnschrift" panose="020B0502040204020203" pitchFamily="34" charset="0"/>
              </a:rPr>
              <a:t> non-convolution-based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CEB4-324C-4D38-A138-0486DE01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Histogram Equalization (contrast enhancement)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Gamma Correction (brightness enhancement)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Adaptive Gamma Correction (brightness, contrast, and colour enhancement)</a:t>
            </a:r>
          </a:p>
          <a:p>
            <a:pPr>
              <a:lnSpc>
                <a:spcPct val="250000"/>
              </a:lnSpc>
            </a:pPr>
            <a:r>
              <a:rPr lang="en-GB" dirty="0">
                <a:latin typeface="Bahnschrift" panose="020B0502040204020203" pitchFamily="34" charset="0"/>
              </a:rPr>
              <a:t>Sepia filter from Instagram/Snapchat (bonus algorithm!)</a:t>
            </a:r>
          </a:p>
        </p:txBody>
      </p:sp>
    </p:spTree>
    <p:extLst>
      <p:ext uri="{BB962C8B-B14F-4D97-AF65-F5344CB8AC3E}">
        <p14:creationId xmlns:p14="http://schemas.microsoft.com/office/powerpoint/2010/main" val="39088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894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Histogram Equalization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7CB881B-C754-42F2-BCF2-DFB502D1A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90" y="872264"/>
            <a:ext cx="7793620" cy="5841372"/>
          </a:xfrm>
        </p:spPr>
      </p:pic>
    </p:spTree>
    <p:extLst>
      <p:ext uri="{BB962C8B-B14F-4D97-AF65-F5344CB8AC3E}">
        <p14:creationId xmlns:p14="http://schemas.microsoft.com/office/powerpoint/2010/main" val="291059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399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Histogram Equalization?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447"/>
            <a:ext cx="10515600" cy="46491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Histogram equalization improves image contrast by adjusting the intensity distribution of the image's histogram.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It aims to stretch out the range of intensity values, making details clearer and enhancing the overall appearance of the image.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This technique is particularly effective for images with low contrast, where it can significantly improve visibility and detail recognition.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Histogram equalization is best used on greyscale images, but it could still be used on coloured ones if coded accordingly.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992D0-BF0C-47A4-9BC9-B3687ADCE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06" y="4796758"/>
            <a:ext cx="5072587" cy="20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0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97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Histogram Equalization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109" y="630671"/>
            <a:ext cx="8813782" cy="6151432"/>
          </a:xfrm>
        </p:spPr>
      </p:pic>
    </p:spTree>
    <p:extLst>
      <p:ext uri="{BB962C8B-B14F-4D97-AF65-F5344CB8AC3E}">
        <p14:creationId xmlns:p14="http://schemas.microsoft.com/office/powerpoint/2010/main" val="3403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Bahnschrift" panose="020B0502040204020203" pitchFamily="34" charset="0"/>
              </a:rPr>
              <a:t>Histogram Equalization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60592"/>
            <a:ext cx="8168314" cy="5281404"/>
          </a:xfrm>
        </p:spPr>
      </p:pic>
    </p:spTree>
    <p:extLst>
      <p:ext uri="{BB962C8B-B14F-4D97-AF65-F5344CB8AC3E}">
        <p14:creationId xmlns:p14="http://schemas.microsoft.com/office/powerpoint/2010/main" val="3240468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Histogram Equalization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2" cy="6109029"/>
          </a:xfrm>
        </p:spPr>
      </p:pic>
    </p:spTree>
    <p:extLst>
      <p:ext uri="{BB962C8B-B14F-4D97-AF65-F5344CB8AC3E}">
        <p14:creationId xmlns:p14="http://schemas.microsoft.com/office/powerpoint/2010/main" val="119033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0919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Gamma Correction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A6ABA5-E689-41DD-B880-4BD3C8C6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76" y="3136844"/>
            <a:ext cx="8107092" cy="372115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3B86F-668D-42D7-BBFE-43F5E66FF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86" y="1078035"/>
            <a:ext cx="7280081" cy="25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5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331F-25B2-415F-ABBD-59373F9F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We’ll classify the algorithms we chose into 2 categories</a:t>
            </a:r>
            <a:endParaRPr lang="en-GB" dirty="0"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58ED1-B7D0-406F-8668-E47A4B8FB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Convolution-Based Algorithms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D6ACB5-82BB-48D2-A75C-F662DC8878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12927"/>
            <a:ext cx="5157787" cy="36688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12D57-3D7E-40DE-BC23-4689DABC3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Non-Convolution-Based Algorithms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353168-BB6F-4B25-8CBD-46D413756B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07" y="2505075"/>
            <a:ext cx="4938174" cy="3684588"/>
          </a:xfrm>
        </p:spPr>
      </p:pic>
    </p:spTree>
    <p:extLst>
      <p:ext uri="{BB962C8B-B14F-4D97-AF65-F5344CB8AC3E}">
        <p14:creationId xmlns:p14="http://schemas.microsoft.com/office/powerpoint/2010/main" val="16242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1116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Gamma Correction?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8"/>
            <a:ext cx="10515600" cy="46491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Bahnschrift" panose="020B0502040204020203" pitchFamily="34" charset="0"/>
              </a:rPr>
              <a:t>Gamma correction adjusts the brightness of an image to ensure colours appear correctly on screens, accounting for the non-linear display characteristics of devices.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Bahnschrift" panose="020B0502040204020203" pitchFamily="34" charset="0"/>
              </a:rPr>
              <a:t>It maps input values through a correction function tailored to the display device's characteristics, ensuring the encoded and decoded luminance in digital images and videos is accurate.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Bahnschrift" panose="020B0502040204020203" pitchFamily="34" charset="0"/>
              </a:rPr>
              <a:t>This process is crucial for displaying images as they were captured, preventing colours from appearing washed out or overly bright.</a:t>
            </a:r>
            <a:endParaRPr lang="en-GB" sz="2600" dirty="0"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B57B71-0FEE-47F3-8D19-EA4CF9F4F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6" y="4416413"/>
            <a:ext cx="2469267" cy="24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7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02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Gamma Correction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70" y="2198738"/>
            <a:ext cx="11798460" cy="3015298"/>
          </a:xfrm>
        </p:spPr>
      </p:pic>
    </p:spTree>
    <p:extLst>
      <p:ext uri="{BB962C8B-B14F-4D97-AF65-F5344CB8AC3E}">
        <p14:creationId xmlns:p14="http://schemas.microsoft.com/office/powerpoint/2010/main" val="13618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Gamma Correction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60592"/>
            <a:ext cx="8168314" cy="5281404"/>
          </a:xfrm>
        </p:spPr>
      </p:pic>
    </p:spTree>
    <p:extLst>
      <p:ext uri="{BB962C8B-B14F-4D97-AF65-F5344CB8AC3E}">
        <p14:creationId xmlns:p14="http://schemas.microsoft.com/office/powerpoint/2010/main" val="1641451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Gamma Correction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2" cy="6109028"/>
          </a:xfrm>
        </p:spPr>
      </p:pic>
    </p:spTree>
    <p:extLst>
      <p:ext uri="{BB962C8B-B14F-4D97-AF65-F5344CB8AC3E}">
        <p14:creationId xmlns:p14="http://schemas.microsoft.com/office/powerpoint/2010/main" val="164124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Adaptive Gamma Correction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C64B3A-8B5F-4A95-88D3-66AABE9F7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9419"/>
            <a:ext cx="10515600" cy="4303749"/>
          </a:xfrm>
        </p:spPr>
      </p:pic>
    </p:spTree>
    <p:extLst>
      <p:ext uri="{BB962C8B-B14F-4D97-AF65-F5344CB8AC3E}">
        <p14:creationId xmlns:p14="http://schemas.microsoft.com/office/powerpoint/2010/main" val="249224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BA4-8635-44BB-AF63-C9DD1BFA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3795"/>
            <a:ext cx="10515600" cy="1325563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What is Adaptive Gamma Correction?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83E1-5687-4B5F-BD3C-36B9E799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9525"/>
            <a:ext cx="10515600" cy="54333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Adaptive Gamma Correction (AGC) enhances image contrast by dynamically adjusting the gamma correction parameters based on the image's characteristics.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Unlike static gamma correction, which uses fixed parameters, AGC tailors the gamma correction to the specific needs of each image, optimizing both brightness, contrast, and colour.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This adaptability makes AGC particularly effective for images with varying lighting conditions or those requiring nuanced contrast adjustments.</a:t>
            </a:r>
          </a:p>
          <a:p>
            <a:pPr>
              <a:lnSpc>
                <a:spcPct val="100000"/>
              </a:lnSpc>
            </a:pPr>
            <a:r>
              <a:rPr lang="en-GB" sz="2600" dirty="0">
                <a:latin typeface="Bahnschrift" panose="020B0502040204020203" pitchFamily="34" charset="0"/>
              </a:rPr>
              <a:t>There are multiple techniques for dynamically correcting the gamma. We used the blocks technique.</a:t>
            </a:r>
          </a:p>
        </p:txBody>
      </p:sp>
    </p:spTree>
    <p:extLst>
      <p:ext uri="{BB962C8B-B14F-4D97-AF65-F5344CB8AC3E}">
        <p14:creationId xmlns:p14="http://schemas.microsoft.com/office/powerpoint/2010/main" val="410674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02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Adaptive Gamma Correction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70" y="2353396"/>
            <a:ext cx="11798460" cy="2705982"/>
          </a:xfrm>
        </p:spPr>
      </p:pic>
    </p:spTree>
    <p:extLst>
      <p:ext uri="{BB962C8B-B14F-4D97-AF65-F5344CB8AC3E}">
        <p14:creationId xmlns:p14="http://schemas.microsoft.com/office/powerpoint/2010/main" val="146104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AGC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60592"/>
            <a:ext cx="8168314" cy="5281404"/>
          </a:xfrm>
        </p:spPr>
      </p:pic>
    </p:spTree>
    <p:extLst>
      <p:ext uri="{BB962C8B-B14F-4D97-AF65-F5344CB8AC3E}">
        <p14:creationId xmlns:p14="http://schemas.microsoft.com/office/powerpoint/2010/main" val="70443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Adaptive Gamma Correction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1" cy="6109028"/>
          </a:xfrm>
        </p:spPr>
      </p:pic>
    </p:spTree>
    <p:extLst>
      <p:ext uri="{BB962C8B-B14F-4D97-AF65-F5344CB8AC3E}">
        <p14:creationId xmlns:p14="http://schemas.microsoft.com/office/powerpoint/2010/main" val="253519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1FC6-79D7-482D-8EBB-1BEE02F3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792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Sepia Filter (Bonus algorithm </a:t>
            </a:r>
            <a:r>
              <a:rPr lang="en-GB" dirty="0"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r>
              <a:rPr lang="en-GB" dirty="0">
                <a:latin typeface="Bahnschrift" panose="020B0502040204020203" pitchFamily="34" charset="0"/>
              </a:rPr>
              <a:t>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A6ABA5-E689-41DD-B880-4BD3C8C6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404" y="896989"/>
            <a:ext cx="4644416" cy="3096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FF600-C22D-4BD7-90C1-43D968B95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72665"/>
            <a:ext cx="3634933" cy="2423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7D7B4-E024-43CD-BCF7-B03B74624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35" y="4272665"/>
            <a:ext cx="3634933" cy="2423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09C40-B537-47FF-AE0D-A1B32B970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4" y="885758"/>
            <a:ext cx="5154592" cy="3436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90043B-53DC-4DEB-B789-AEE645C22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68" y="4216385"/>
            <a:ext cx="3803772" cy="25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5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192C-D2E0-4538-814C-880C5DD1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" panose="020B0502040204020203" pitchFamily="34" charset="0"/>
              </a:rPr>
              <a:t>Convolution-Based Algorithms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50BD4-45AD-41A5-B15C-EB50EB6BC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25" y="1468877"/>
            <a:ext cx="9004150" cy="5064834"/>
          </a:xfrm>
        </p:spPr>
      </p:pic>
    </p:spTree>
    <p:extLst>
      <p:ext uri="{BB962C8B-B14F-4D97-AF65-F5344CB8AC3E}">
        <p14:creationId xmlns:p14="http://schemas.microsoft.com/office/powerpoint/2010/main" val="115673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C6CE-E4ED-4B6F-AB97-07562C1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02"/>
            <a:ext cx="8694906" cy="57845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Sepia filter pseudocode: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CAA11-8365-4130-A6BC-CBADA5B2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5" y="1747777"/>
            <a:ext cx="12107770" cy="3917220"/>
          </a:xfrm>
        </p:spPr>
      </p:pic>
    </p:spTree>
    <p:extLst>
      <p:ext uri="{BB962C8B-B14F-4D97-AF65-F5344CB8AC3E}">
        <p14:creationId xmlns:p14="http://schemas.microsoft.com/office/powerpoint/2010/main" val="427136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E9C-137B-40E8-A332-393C220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Sepia Filter empirical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04309-701F-4D1B-8EA5-81F73289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843" y="1388389"/>
            <a:ext cx="8168314" cy="5225809"/>
          </a:xfrm>
        </p:spPr>
      </p:pic>
    </p:spTree>
    <p:extLst>
      <p:ext uri="{BB962C8B-B14F-4D97-AF65-F5344CB8AC3E}">
        <p14:creationId xmlns:p14="http://schemas.microsoft.com/office/powerpoint/2010/main" val="3862168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495A-F51C-443C-8EED-235D2D86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11"/>
            <a:ext cx="10515600" cy="67724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Sepia GUI demonstration: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A2173-FAB1-482E-AEC8-D52C80C4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599" y="704860"/>
            <a:ext cx="8852801" cy="6109027"/>
          </a:xfrm>
        </p:spPr>
      </p:pic>
    </p:spTree>
    <p:extLst>
      <p:ext uri="{BB962C8B-B14F-4D97-AF65-F5344CB8AC3E}">
        <p14:creationId xmlns:p14="http://schemas.microsoft.com/office/powerpoint/2010/main" val="325259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79292-53A0-4843-9EC9-678DDA4FD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9952" y="0"/>
            <a:ext cx="16231952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2796EA-3C9D-4CC1-8C01-B2648B347E29}"/>
              </a:ext>
            </a:extLst>
          </p:cNvPr>
          <p:cNvSpPr/>
          <p:nvPr/>
        </p:nvSpPr>
        <p:spPr>
          <a:xfrm>
            <a:off x="0" y="937941"/>
            <a:ext cx="12192000" cy="1690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11D13-19D2-415D-B032-BD919BE2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504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latin typeface="Bahnschrift" panose="020B0502040204020203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79255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9996-B7D0-4D93-9472-2C18A059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Bahnschrift" panose="020B0502040204020203" pitchFamily="34" charset="0"/>
              </a:rPr>
              <a:t>First, what is convolution?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1705-CB89-4E3F-9F17-4E55F3A4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latin typeface="Bahnschrift" panose="020B0502040204020203" pitchFamily="34" charset="0"/>
              </a:rPr>
              <a:t>Convolution is a fundamental operation that involves applying a kernel to an image to modify its properties.</a:t>
            </a:r>
          </a:p>
          <a:p>
            <a:pPr marL="0" indent="0" algn="just">
              <a:buNone/>
            </a:pPr>
            <a:endParaRPr lang="en-GB" sz="2400" dirty="0">
              <a:latin typeface="Bahnschrift" panose="020B0502040204020203" pitchFamily="34" charset="0"/>
            </a:endParaRPr>
          </a:p>
          <a:p>
            <a:pPr marL="0" indent="0" algn="just">
              <a:buNone/>
            </a:pPr>
            <a:r>
              <a:rPr lang="en-GB" sz="2400" dirty="0">
                <a:latin typeface="Bahnschrift" panose="020B0502040204020203" pitchFamily="34" charset="0"/>
              </a:rPr>
              <a:t>This process is crucial for various image processing tasks, including but not limited to blurring, sharpening, edge detection, and noise reduction.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456CE-30CF-44F1-B267-BFA0F6035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8" y="4219416"/>
            <a:ext cx="3256388" cy="2092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1A6CF-6185-4E38-A132-10855608B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56" y="4219416"/>
            <a:ext cx="6582606" cy="20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5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81E4-FF52-44E9-84C7-7BE983C0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Bahnschrift" panose="020B0502040204020203" pitchFamily="34" charset="0"/>
              </a:rPr>
              <a:t>Mathematically, this is how we define convolution: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AAE35-077F-4753-8562-3F2F8254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8789"/>
            <a:ext cx="10521278" cy="31102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3665B-BA47-4599-9C55-9F46A3E49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93" y="4005951"/>
            <a:ext cx="8542570" cy="256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7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6E14-0EBD-4FF6-BAE4-E3E461B4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91" y="170673"/>
            <a:ext cx="11096018" cy="724373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Bahnschrift" panose="020B0502040204020203" pitchFamily="34" charset="0"/>
              </a:rPr>
              <a:t>In the context of image processing, this is how we designed our convolution algorithm: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D0BB6-C116-41FC-9D93-E7DC7444D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0" y="759677"/>
            <a:ext cx="10032460" cy="6005092"/>
          </a:xfrm>
        </p:spPr>
      </p:pic>
    </p:spTree>
    <p:extLst>
      <p:ext uri="{BB962C8B-B14F-4D97-AF65-F5344CB8AC3E}">
        <p14:creationId xmlns:p14="http://schemas.microsoft.com/office/powerpoint/2010/main" val="47948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D47F9-A6A7-4031-9B28-C6068105E487}"/>
              </a:ext>
            </a:extLst>
          </p:cNvPr>
          <p:cNvSpPr txBox="1"/>
          <p:nvPr/>
        </p:nvSpPr>
        <p:spPr>
          <a:xfrm>
            <a:off x="518809" y="2890391"/>
            <a:ext cx="1115438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latin typeface="Bahnschrift" panose="020B0502040204020203" pitchFamily="34" charset="0"/>
              </a:rPr>
              <a:t>All the pseudocode we wrote for all the algorithms we used, including the one you just saw, are in the source files.</a:t>
            </a:r>
          </a:p>
        </p:txBody>
      </p:sp>
    </p:spTree>
    <p:extLst>
      <p:ext uri="{BB962C8B-B14F-4D97-AF65-F5344CB8AC3E}">
        <p14:creationId xmlns:p14="http://schemas.microsoft.com/office/powerpoint/2010/main" val="34834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BB0AFD-B783-4AE9-AFEC-637205F48012}">
  <we:reference id="wa104380862" version="3.0.0.0" store="en-GB" storeType="OMEX"/>
  <we:alternateReferences>
    <we:reference id="wa104380862" version="3.0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1118</Words>
  <Application>Microsoft Office PowerPoint</Application>
  <PresentationFormat>Widescreen</PresentationFormat>
  <Paragraphs>117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Why image processing?</vt:lpstr>
      <vt:lpstr>We’ll classify the algorithms we chose into 2 categories</vt:lpstr>
      <vt:lpstr>Convolution-Based Algorithms</vt:lpstr>
      <vt:lpstr>First, what is convolution?</vt:lpstr>
      <vt:lpstr>Mathematically, this is how we define convolution:</vt:lpstr>
      <vt:lpstr>In the context of image processing, this is how we designed our convolution algorithm:</vt:lpstr>
      <vt:lpstr>PowerPoint Presentation</vt:lpstr>
      <vt:lpstr>PowerPoint Presentation</vt:lpstr>
      <vt:lpstr>We chose to write 3 convolution-based algorithms</vt:lpstr>
      <vt:lpstr>Mean Blur (Also known as Box Blur)</vt:lpstr>
      <vt:lpstr>What is Mean Blur?</vt:lpstr>
      <vt:lpstr>Mean Blur pseudocode:</vt:lpstr>
      <vt:lpstr>Mean Blur empirical analysis</vt:lpstr>
      <vt:lpstr>Now, let’s see it in action using our GUI application!</vt:lpstr>
      <vt:lpstr>Gaussian Blur</vt:lpstr>
      <vt:lpstr>What is Gaussian Blur?</vt:lpstr>
      <vt:lpstr>This is the mathematical formula for the Gaussian distribution function:</vt:lpstr>
      <vt:lpstr>Gaussian Blur pseudocode:</vt:lpstr>
      <vt:lpstr>Gaussian Blur helper function (create_gaussian_kernel()) pseudocode:</vt:lpstr>
      <vt:lpstr>Gaussian Blur empirical analysis</vt:lpstr>
      <vt:lpstr>Gaussian blur GUI demonstration:</vt:lpstr>
      <vt:lpstr>Sobel Edge Detection</vt:lpstr>
      <vt:lpstr>First, what is edge detection?</vt:lpstr>
      <vt:lpstr>For Sobel Edge Detection, we have 2 operators (kernels)</vt:lpstr>
      <vt:lpstr>Demonstration:</vt:lpstr>
      <vt:lpstr>Sobel Edge Detection pseudocode:</vt:lpstr>
      <vt:lpstr>Sobel Edge Detection empirical analysis</vt:lpstr>
      <vt:lpstr>Sobel edge detection GUI demonstration:</vt:lpstr>
      <vt:lpstr>Non-Convolution-Based Algorithms</vt:lpstr>
      <vt:lpstr>PowerPoint Presentation</vt:lpstr>
      <vt:lpstr>We chose to write 3 non-convolution-based algorithms</vt:lpstr>
      <vt:lpstr>Histogram Equalization</vt:lpstr>
      <vt:lpstr>What is Histogram Equalization?</vt:lpstr>
      <vt:lpstr>Histogram Equalization pseudocode:</vt:lpstr>
      <vt:lpstr>Histogram Equalization empirical analysis</vt:lpstr>
      <vt:lpstr>Histogram Equalization GUI demonstration:</vt:lpstr>
      <vt:lpstr>Gamma Correction</vt:lpstr>
      <vt:lpstr>What is Gamma Correction?</vt:lpstr>
      <vt:lpstr>Gamma Correction pseudocode:</vt:lpstr>
      <vt:lpstr>Gamma Correction empirical analysis</vt:lpstr>
      <vt:lpstr>Gamma Correction GUI demonstration:</vt:lpstr>
      <vt:lpstr>Adaptive Gamma Correction</vt:lpstr>
      <vt:lpstr>What is Adaptive Gamma Correction?</vt:lpstr>
      <vt:lpstr>Adaptive Gamma Correction pseudocode:</vt:lpstr>
      <vt:lpstr>AGC empirical analysis</vt:lpstr>
      <vt:lpstr>Adaptive Gamma Correction GUI demonstration:</vt:lpstr>
      <vt:lpstr>Sepia Filter (Bonus algorithm )</vt:lpstr>
      <vt:lpstr>Sepia filter pseudocode:</vt:lpstr>
      <vt:lpstr>Sepia Filter empirical analysis</vt:lpstr>
      <vt:lpstr>Sepia GUI demonstration: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Algorithms</dc:title>
  <dc:creator>AbdelRahman Ehab Rahal</dc:creator>
  <cp:lastModifiedBy>AbdelRahman Ehab Rahal</cp:lastModifiedBy>
  <cp:revision>37</cp:revision>
  <dcterms:created xsi:type="dcterms:W3CDTF">2024-05-24T14:34:13Z</dcterms:created>
  <dcterms:modified xsi:type="dcterms:W3CDTF">2024-05-25T02:56:54Z</dcterms:modified>
</cp:coreProperties>
</file>